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5" r:id="rId5"/>
    <p:sldId id="277" r:id="rId6"/>
    <p:sldId id="267" r:id="rId7"/>
    <p:sldId id="269" r:id="rId8"/>
    <p:sldId id="271" r:id="rId9"/>
    <p:sldId id="273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F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13DD7-181D-46A8-A1D6-3F2DDC9A6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6C572DF-D1BF-4EC0-832A-C43BECE82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DAA15-9D3B-42AC-B6BF-611DB675339F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5CE72-ECE1-445F-80A8-156908593D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mage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1850" y="1333500"/>
            <a:ext cx="25971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image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268538"/>
            <a:ext cx="32004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image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70351">
            <a:off x="1524000" y="1325563"/>
            <a:ext cx="30480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image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06775" y="1458913"/>
            <a:ext cx="1760538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934200" y="1108075"/>
            <a:ext cx="2209800" cy="2308324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9900"/>
                </a:solidFill>
                <a:latin typeface="Arial" charset="0"/>
                <a:cs typeface="Arial" charset="0"/>
              </a:rPr>
              <a:t>Khối lượng riêng của một chất </a:t>
            </a:r>
            <a:r>
              <a:rPr lang="en-US" sz="2400" dirty="0" smtClean="0">
                <a:solidFill>
                  <a:srgbClr val="009900"/>
                </a:solidFill>
                <a:latin typeface="Arial" charset="0"/>
                <a:cs typeface="Arial" charset="0"/>
              </a:rPr>
              <a:t>là </a:t>
            </a:r>
            <a:r>
              <a:rPr lang="en-US" sz="2400" dirty="0">
                <a:solidFill>
                  <a:srgbClr val="009900"/>
                </a:solidFill>
                <a:latin typeface="Arial" charset="0"/>
                <a:cs typeface="Arial" charset="0"/>
              </a:rPr>
              <a:t>khối lượng của một đơn vị thể tích (m </a:t>
            </a:r>
            <a:r>
              <a:rPr lang="en-US" sz="2400" baseline="30000" dirty="0">
                <a:solidFill>
                  <a:srgbClr val="009900"/>
                </a:solidFill>
                <a:latin typeface="Arial" charset="0"/>
                <a:cs typeface="Arial" charset="0"/>
              </a:rPr>
              <a:t>3</a:t>
            </a:r>
            <a:r>
              <a:rPr lang="en-US" sz="2400" dirty="0" smtClean="0">
                <a:solidFill>
                  <a:srgbClr val="009900"/>
                </a:solidFill>
                <a:latin typeface="Arial" charset="0"/>
                <a:cs typeface="Arial" charset="0"/>
              </a:rPr>
              <a:t>) chất </a:t>
            </a:r>
            <a:r>
              <a:rPr lang="en-US" sz="2400" dirty="0">
                <a:solidFill>
                  <a:srgbClr val="009900"/>
                </a:solidFill>
                <a:latin typeface="Arial" charset="0"/>
                <a:cs typeface="Arial" charset="0"/>
              </a:rPr>
              <a:t>đó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029200" y="4238625"/>
            <a:ext cx="2209800" cy="461963"/>
          </a:xfrm>
          <a:prstGeom prst="rect">
            <a:avLst/>
          </a:prstGeom>
          <a:noFill/>
          <a:ln w="28575">
            <a:solidFill>
              <a:srgbClr val="99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80"/>
                </a:solidFill>
              </a:rPr>
              <a:t>kg / m</a:t>
            </a:r>
            <a:r>
              <a:rPr lang="en-US" sz="2400" baseline="30000">
                <a:solidFill>
                  <a:srgbClr val="FF0080"/>
                </a:solidFill>
              </a:rPr>
              <a:t>3</a:t>
            </a:r>
            <a:endParaRPr lang="en-US" sz="2400">
              <a:solidFill>
                <a:srgbClr val="FF0080"/>
              </a:solidFill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0" y="1495425"/>
            <a:ext cx="2078038" cy="461963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FF"/>
                </a:solidFill>
              </a:rPr>
              <a:t>D = m / V</a:t>
            </a:r>
          </a:p>
        </p:txBody>
      </p:sp>
      <p:pic>
        <p:nvPicPr>
          <p:cNvPr id="23561" name="Picture 9" descr="image0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97877" flipV="1">
            <a:off x="533400" y="1828800"/>
            <a:ext cx="22860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048000" y="4808538"/>
            <a:ext cx="4343400" cy="1570037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FF"/>
                </a:solidFill>
                <a:latin typeface="Arial" charset="0"/>
                <a:cs typeface="Arial" charset="0"/>
              </a:rPr>
              <a:t>Trong đó:  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FF00FF"/>
                </a:solidFill>
                <a:latin typeface="Arial" charset="0"/>
                <a:cs typeface="Arial" charset="0"/>
              </a:rPr>
              <a:t> m: </a:t>
            </a:r>
            <a:r>
              <a:rPr lang="en-US" sz="2400">
                <a:latin typeface="Arial" charset="0"/>
                <a:cs typeface="Arial" charset="0"/>
              </a:rPr>
              <a:t>Khối lượng (kg)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FF00FF"/>
                </a:solidFill>
                <a:latin typeface="Arial" charset="0"/>
                <a:cs typeface="Arial" charset="0"/>
              </a:rPr>
              <a:t> V: </a:t>
            </a:r>
            <a:r>
              <a:rPr lang="en-US" sz="2400">
                <a:latin typeface="Arial" charset="0"/>
                <a:cs typeface="Arial" charset="0"/>
              </a:rPr>
              <a:t>Thể tích (m</a:t>
            </a:r>
            <a:r>
              <a:rPr lang="en-US" sz="2400" baseline="30000">
                <a:latin typeface="Arial" charset="0"/>
                <a:cs typeface="Arial" charset="0"/>
              </a:rPr>
              <a:t>3</a:t>
            </a:r>
            <a:r>
              <a:rPr lang="en-US" sz="2400">
                <a:latin typeface="Arial" charset="0"/>
                <a:cs typeface="Arial" charset="0"/>
              </a:rPr>
              <a:t>)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FF00FF"/>
                </a:solidFill>
                <a:latin typeface="Arial" charset="0"/>
                <a:cs typeface="Arial" charset="0"/>
              </a:rPr>
              <a:t>D: </a:t>
            </a:r>
            <a:r>
              <a:rPr lang="en-US" sz="2400">
                <a:latin typeface="Arial" charset="0"/>
                <a:cs typeface="Arial" charset="0"/>
              </a:rPr>
              <a:t>Khối lượng riêng (kg/m</a:t>
            </a:r>
            <a:r>
              <a:rPr lang="en-US" sz="2400" baseline="30000">
                <a:latin typeface="Arial" charset="0"/>
                <a:cs typeface="Arial" charset="0"/>
              </a:rPr>
              <a:t>3</a:t>
            </a:r>
            <a:r>
              <a:rPr lang="en-US" sz="240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609600" y="0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FF0066"/>
                </a:solidFill>
                <a:latin typeface="Arial" charset="0"/>
              </a:rPr>
              <a:t>Tiết 11</a:t>
            </a:r>
          </a:p>
          <a:p>
            <a:r>
              <a:rPr lang="en-US" sz="2000">
                <a:solidFill>
                  <a:srgbClr val="FF0066"/>
                </a:solidFill>
                <a:latin typeface="Arial" charset="0"/>
              </a:rPr>
              <a:t>Bài 11:</a:t>
            </a:r>
            <a:r>
              <a:rPr lang="en-US" sz="200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KHỐI LƯỢNG RIÊNG-TRỌNG LƯỢNG RIÊNG</a:t>
            </a:r>
          </a:p>
        </p:txBody>
      </p:sp>
      <p:pic>
        <p:nvPicPr>
          <p:cNvPr id="23564" name="Picture 12" descr="image0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9458151" flipV="1">
            <a:off x="1066800" y="1676400"/>
            <a:ext cx="165100" cy="174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524000" y="3124200"/>
            <a:ext cx="1882775" cy="461963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2060"/>
                </a:solidFill>
              </a:rPr>
              <a:t>V = m / D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-76200" y="4038600"/>
            <a:ext cx="1600200" cy="461963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2060"/>
                </a:solidFill>
              </a:rPr>
              <a:t>m = D. V</a:t>
            </a:r>
          </a:p>
        </p:txBody>
      </p:sp>
      <p:pic>
        <p:nvPicPr>
          <p:cNvPr id="23569" name="Picture 17" descr="image0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0401987" flipV="1">
            <a:off x="2505075" y="3376613"/>
            <a:ext cx="214313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0" name="Picture 18" descr="image0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7990242" flipV="1">
            <a:off x="1900238" y="3665537"/>
            <a:ext cx="1349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35" grpId="0" animBg="1"/>
      <p:bldP spid="22536" grpId="0" animBg="1"/>
      <p:bldP spid="23562" grpId="0" animBg="1"/>
      <p:bldP spid="23565" grpId="0" animBg="1"/>
      <p:bldP spid="235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29998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3400" b="1" dirty="0">
                <a:solidFill>
                  <a:schemeClr val="tx1"/>
                </a:solidFill>
              </a:rPr>
              <a:t>BÀI </a:t>
            </a:r>
            <a:r>
              <a:rPr lang="en-US" sz="3400" b="1" dirty="0" smtClean="0">
                <a:solidFill>
                  <a:schemeClr val="tx1"/>
                </a:solidFill>
              </a:rPr>
              <a:t>11. </a:t>
            </a:r>
            <a:r>
              <a:rPr lang="en-US" sz="3400" b="1" dirty="0">
                <a:solidFill>
                  <a:schemeClr val="tx1"/>
                </a:solidFill>
              </a:rPr>
              <a:t>KHỐI LƯỢNG RIÊNG </a:t>
            </a:r>
            <a:r>
              <a:rPr lang="en-US" sz="3400" b="1" dirty="0" smtClean="0"/>
              <a:t>TRỌNG LƯỢNG RIÊNG</a:t>
            </a:r>
            <a:endParaRPr lang="en-US" sz="3400" b="1" dirty="0">
              <a:solidFill>
                <a:schemeClr val="tx1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0025" y="1219200"/>
            <a:ext cx="5133975" cy="5638800"/>
          </a:xfrm>
          <a:prstGeom prst="rect">
            <a:avLst/>
          </a:prstGeom>
          <a:noFill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4010025" cy="5638800"/>
          </a:xfrm>
          <a:prstGeom prst="rect">
            <a:avLst/>
          </a:prstGeom>
          <a:noFill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533400"/>
            <a:ext cx="6102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Làm thế nào để “cân” được chiếc cột?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4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/>
          <p:cNvSpPr>
            <a:spLocks noChangeArrowheads="1"/>
          </p:cNvSpPr>
          <p:nvPr/>
        </p:nvSpPr>
        <p:spPr bwMode="auto">
          <a:xfrm>
            <a:off x="533400" y="3276600"/>
            <a:ext cx="6400800" cy="2514600"/>
          </a:xfrm>
          <a:prstGeom prst="cube">
            <a:avLst>
              <a:gd name="adj" fmla="val 25000"/>
            </a:avLst>
          </a:prstGeom>
          <a:solidFill>
            <a:srgbClr val="FFEA93"/>
          </a:solidFill>
          <a:ln w="9525">
            <a:solidFill>
              <a:srgbClr val="FFEA9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10"/>
          <p:cNvSpPr>
            <a:spLocks noChangeArrowheads="1"/>
          </p:cNvSpPr>
          <p:nvPr/>
        </p:nvSpPr>
        <p:spPr bwMode="auto">
          <a:xfrm>
            <a:off x="1143000" y="228600"/>
            <a:ext cx="4267200" cy="2819400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1143000" y="1905000"/>
            <a:ext cx="357186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</a:rPr>
              <a:t>2</a:t>
            </a:r>
            <a:r>
              <a:rPr lang="en-US" sz="4400" dirty="0" smtClean="0">
                <a:solidFill>
                  <a:srgbClr val="FF0000"/>
                </a:solidFill>
              </a:rPr>
              <a:t>m</a:t>
            </a:r>
            <a:r>
              <a:rPr lang="en-US" sz="4400" baseline="30000" dirty="0" smtClean="0">
                <a:solidFill>
                  <a:srgbClr val="FF0000"/>
                </a:solidFill>
              </a:rPr>
              <a:t>3</a:t>
            </a:r>
            <a:r>
              <a:rPr lang="en-US" sz="4400" baseline="-25000" dirty="0" smtClean="0">
                <a:solidFill>
                  <a:srgbClr val="FF0000"/>
                </a:solidFill>
              </a:rPr>
              <a:t>,</a:t>
            </a:r>
            <a:r>
              <a:rPr lang="en-US" sz="4400" dirty="0" smtClean="0">
                <a:solidFill>
                  <a:srgbClr val="FF0000"/>
                </a:solidFill>
              </a:rPr>
              <a:t> 15600kg</a:t>
            </a:r>
            <a:endParaRPr lang="en-US" sz="4400" baseline="30000" dirty="0">
              <a:solidFill>
                <a:srgbClr val="FF0000"/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600200" y="4648200"/>
            <a:ext cx="459267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rgbClr val="FF0000"/>
                </a:solidFill>
              </a:rPr>
              <a:t>3</a:t>
            </a:r>
            <a:r>
              <a:rPr lang="en-US" sz="6600" dirty="0" smtClean="0">
                <a:solidFill>
                  <a:srgbClr val="FF0000"/>
                </a:solidFill>
              </a:rPr>
              <a:t>m</a:t>
            </a:r>
            <a:r>
              <a:rPr lang="en-US" sz="6600" baseline="30000" dirty="0" smtClean="0">
                <a:solidFill>
                  <a:srgbClr val="FF0000"/>
                </a:solidFill>
              </a:rPr>
              <a:t>3</a:t>
            </a:r>
            <a:r>
              <a:rPr lang="en-US" sz="6600" baseline="-25000" dirty="0" smtClean="0">
                <a:solidFill>
                  <a:srgbClr val="FF0000"/>
                </a:solidFill>
              </a:rPr>
              <a:t>,</a:t>
            </a:r>
            <a:r>
              <a:rPr lang="en-US" sz="6600" dirty="0" smtClean="0">
                <a:solidFill>
                  <a:srgbClr val="FF0000"/>
                </a:solidFill>
              </a:rPr>
              <a:t> 2400kg</a:t>
            </a:r>
            <a:endParaRPr lang="en-US" sz="6600" baseline="30000" dirty="0">
              <a:solidFill>
                <a:srgbClr val="FF0000"/>
              </a:solidFill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2133600" y="457200"/>
            <a:ext cx="2819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aseline="30000" dirty="0" smtClean="0">
                <a:solidFill>
                  <a:srgbClr val="FF0000"/>
                </a:solidFill>
              </a:rPr>
              <a:t>Sắt</a:t>
            </a:r>
            <a:endParaRPr lang="en-US" sz="6600" baseline="30000" dirty="0">
              <a:solidFill>
                <a:srgbClr val="FF0000"/>
              </a:solidFill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2590800" y="3505200"/>
            <a:ext cx="3200400" cy="54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baseline="30000" dirty="0" smtClean="0">
                <a:solidFill>
                  <a:srgbClr val="FF0000"/>
                </a:solidFill>
              </a:rPr>
              <a:t>Gỗ tốt</a:t>
            </a:r>
            <a:endParaRPr lang="en-US" sz="4400" baseline="30000" dirty="0">
              <a:solidFill>
                <a:srgbClr val="FF0000"/>
              </a:solidFill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0" y="5943600"/>
            <a:ext cx="967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1F0F93"/>
                </a:solidFill>
                <a:latin typeface="Arial" pitchFamily="34" charset="0"/>
                <a:cs typeface="Arial" pitchFamily="34" charset="0"/>
              </a:rPr>
              <a:t>so sánh khối lượng của1m</a:t>
            </a:r>
            <a:r>
              <a:rPr lang="en-US" sz="3600" b="1" baseline="30000" dirty="0" smtClean="0">
                <a:solidFill>
                  <a:srgbClr val="1F0F93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600" b="1" dirty="0" smtClean="0">
                <a:solidFill>
                  <a:srgbClr val="1F0F93"/>
                </a:solidFill>
                <a:latin typeface="Arial" pitchFamily="34" charset="0"/>
                <a:cs typeface="Arial" pitchFamily="34" charset="0"/>
              </a:rPr>
              <a:t>sắt và 1m</a:t>
            </a:r>
            <a:r>
              <a:rPr lang="en-US" sz="3600" b="1" baseline="30000" dirty="0" smtClean="0">
                <a:solidFill>
                  <a:srgbClr val="1F0F93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600" b="1" dirty="0" smtClean="0">
                <a:solidFill>
                  <a:srgbClr val="1F0F93"/>
                </a:solidFill>
                <a:latin typeface="Arial" pitchFamily="34" charset="0"/>
                <a:cs typeface="Arial" pitchFamily="34" charset="0"/>
              </a:rPr>
              <a:t>gỗ?</a:t>
            </a:r>
            <a:endParaRPr lang="en-US" sz="3600" b="1" baseline="30000" dirty="0">
              <a:solidFill>
                <a:srgbClr val="1F0F9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8600" y="53976"/>
            <a:ext cx="870438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2. Bảng khối lượng riêng của một số chất.(sgk/37)</a:t>
            </a:r>
          </a:p>
        </p:txBody>
      </p:sp>
      <p:graphicFrame>
        <p:nvGraphicFramePr>
          <p:cNvPr id="11323" name="Group 59"/>
          <p:cNvGraphicFramePr>
            <a:graphicFrameLocks noGrp="1"/>
          </p:cNvGraphicFramePr>
          <p:nvPr/>
        </p:nvGraphicFramePr>
        <p:xfrm>
          <a:off x="281354" y="703263"/>
          <a:ext cx="8581292" cy="3975100"/>
        </p:xfrm>
        <a:graphic>
          <a:graphicData uri="http://schemas.openxmlformats.org/drawingml/2006/table">
            <a:tbl>
              <a:tblPr/>
              <a:tblGrid>
                <a:gridCol w="1688123"/>
                <a:gridCol w="2532185"/>
                <a:gridCol w="1547446"/>
                <a:gridCol w="2813538"/>
              </a:tblGrid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Chất rắn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Khối lượng riêng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(kg/m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Chất lỏng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Khối lượng riêng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(kg/m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Chì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11 300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Thuỷ ngân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13 600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Sắt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  7 800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Nước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1 000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Nhôm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  2 700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Étxăng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700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Đá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(khoảng)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2 600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Dầu hỏa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(khoảng)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800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Gạo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(khoảng)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1 200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Dầu ăn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(khoảng)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800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Gỗ tốt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(khoảng)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800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Rượu, cồn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(khoảng)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790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2" name="Text Box 87"/>
          <p:cNvSpPr txBox="1">
            <a:spLocks noChangeArrowheads="1"/>
          </p:cNvSpPr>
          <p:nvPr/>
        </p:nvSpPr>
        <p:spPr bwMode="auto">
          <a:xfrm>
            <a:off x="492369" y="5410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381000" y="4953000"/>
            <a:ext cx="7152543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Nói khối lượng riêng của sắt là 7800kg/m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có nghĩa là gì?</a:t>
            </a:r>
          </a:p>
        </p:txBody>
      </p:sp>
      <p:sp>
        <p:nvSpPr>
          <p:cNvPr id="4221" name="Text Box 125"/>
          <p:cNvSpPr txBox="1">
            <a:spLocks noChangeArrowheads="1"/>
          </p:cNvSpPr>
          <p:nvPr/>
        </p:nvSpPr>
        <p:spPr bwMode="auto">
          <a:xfrm>
            <a:off x="914400" y="6096000"/>
            <a:ext cx="654147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Có nghĩa:  1m</a:t>
            </a:r>
            <a:r>
              <a:rPr lang="en-US" sz="2400" b="1" baseline="30000">
                <a:solidFill>
                  <a:srgbClr val="0000FF"/>
                </a:solidFill>
              </a:rPr>
              <a:t>3 </a:t>
            </a:r>
            <a:r>
              <a:rPr lang="en-US" sz="2400" b="1">
                <a:solidFill>
                  <a:srgbClr val="0000FF"/>
                </a:solidFill>
              </a:rPr>
              <a:t>sắt có khối lượng là 7800kg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 autoUpdateAnimBg="0"/>
      <p:bldP spid="4185" grpId="0" animBg="1"/>
      <p:bldP spid="4221" grpId="0"/>
      <p:bldP spid="4221" grpId="1"/>
      <p:bldP spid="4221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03385" y="609600"/>
            <a:ext cx="7772400" cy="685800"/>
          </a:xfrm>
        </p:spPr>
        <p:txBody>
          <a:bodyPr/>
          <a:lstStyle/>
          <a:p>
            <a:r>
              <a:rPr lang="en-US" sz="3200" b="1">
                <a:solidFill>
                  <a:srgbClr val="FF0000"/>
                </a:solidFill>
              </a:rPr>
              <a:t>Sắt </a:t>
            </a:r>
            <a:r>
              <a:rPr lang="en-US" sz="3200" b="1">
                <a:solidFill>
                  <a:srgbClr val="0000CC"/>
                </a:solidFill>
              </a:rPr>
              <a:t>và </a:t>
            </a:r>
            <a:r>
              <a:rPr lang="en-US" sz="3200" b="1">
                <a:solidFill>
                  <a:srgbClr val="FF0000"/>
                </a:solidFill>
              </a:rPr>
              <a:t>chì</a:t>
            </a:r>
            <a:r>
              <a:rPr lang="en-US" sz="3200" b="1">
                <a:solidFill>
                  <a:srgbClr val="0000CC"/>
                </a:solidFill>
              </a:rPr>
              <a:t>, kim loại nào nặng hơn?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336430" y="3429000"/>
            <a:ext cx="6893169" cy="2895600"/>
            <a:chOff x="912" y="1392"/>
            <a:chExt cx="4368" cy="1824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912" y="1392"/>
              <a:ext cx="4368" cy="1824"/>
              <a:chOff x="912" y="1392"/>
              <a:chExt cx="4368" cy="1824"/>
            </a:xfrm>
          </p:grpSpPr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912" y="1392"/>
                <a:ext cx="1920" cy="1824"/>
                <a:chOff x="768" y="768"/>
                <a:chExt cx="1920" cy="1824"/>
              </a:xfrm>
            </p:grpSpPr>
            <p:sp>
              <p:nvSpPr>
                <p:cNvPr id="6159" name="AutoShape 10"/>
                <p:cNvSpPr>
                  <a:spLocks noChangeArrowheads="1"/>
                </p:cNvSpPr>
                <p:nvPr/>
              </p:nvSpPr>
              <p:spPr bwMode="auto">
                <a:xfrm>
                  <a:off x="768" y="768"/>
                  <a:ext cx="1920" cy="1824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EA93"/>
                </a:solidFill>
                <a:ln w="9525">
                  <a:solidFill>
                    <a:srgbClr val="FFEA9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392" y="864"/>
                  <a:ext cx="480" cy="6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>
                      <a:solidFill>
                        <a:srgbClr val="FF0000"/>
                      </a:solidFill>
                    </a:rPr>
                    <a:t>Sắt</a:t>
                  </a:r>
                </a:p>
              </p:txBody>
            </p:sp>
          </p:grpSp>
          <p:sp>
            <p:nvSpPr>
              <p:cNvPr id="6157" name="AutoShape 12"/>
              <p:cNvSpPr>
                <a:spLocks noChangeArrowheads="1"/>
              </p:cNvSpPr>
              <p:nvPr/>
            </p:nvSpPr>
            <p:spPr bwMode="auto">
              <a:xfrm>
                <a:off x="3456" y="1392"/>
                <a:ext cx="1824" cy="1824"/>
              </a:xfrm>
              <a:prstGeom prst="cube">
                <a:avLst>
                  <a:gd name="adj" fmla="val 25000"/>
                </a:avLst>
              </a:prstGeom>
              <a:solidFill>
                <a:srgbClr val="58585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8" name="Text Box 15"/>
              <p:cNvSpPr txBox="1">
                <a:spLocks noChangeArrowheads="1"/>
              </p:cNvSpPr>
              <p:nvPr/>
            </p:nvSpPr>
            <p:spPr bwMode="auto">
              <a:xfrm>
                <a:off x="4040" y="1488"/>
                <a:ext cx="52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FF"/>
                    </a:solidFill>
                  </a:rPr>
                  <a:t>chì</a:t>
                </a:r>
              </a:p>
            </p:txBody>
          </p:sp>
        </p:grp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1152" y="2112"/>
              <a:ext cx="3625" cy="728"/>
              <a:chOff x="1152" y="2084"/>
              <a:chExt cx="3625" cy="728"/>
            </a:xfrm>
          </p:grpSpPr>
          <p:sp>
            <p:nvSpPr>
              <p:cNvPr id="6154" name="Text Box 17"/>
              <p:cNvSpPr txBox="1">
                <a:spLocks noChangeArrowheads="1"/>
              </p:cNvSpPr>
              <p:nvPr/>
            </p:nvSpPr>
            <p:spPr bwMode="auto">
              <a:xfrm>
                <a:off x="1152" y="2120"/>
                <a:ext cx="1104" cy="6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6600" b="1">
                    <a:solidFill>
                      <a:srgbClr val="FF0000"/>
                    </a:solidFill>
                  </a:rPr>
                  <a:t>1</a:t>
                </a:r>
                <a:r>
                  <a:rPr lang="en-US" sz="6600">
                    <a:solidFill>
                      <a:srgbClr val="FF0000"/>
                    </a:solidFill>
                  </a:rPr>
                  <a:t>m</a:t>
                </a:r>
                <a:r>
                  <a:rPr lang="en-US" sz="6600" baseline="3000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6155" name="Text Box 18"/>
              <p:cNvSpPr txBox="1">
                <a:spLocks noChangeArrowheads="1"/>
              </p:cNvSpPr>
              <p:nvPr/>
            </p:nvSpPr>
            <p:spPr bwMode="auto">
              <a:xfrm>
                <a:off x="3673" y="2084"/>
                <a:ext cx="1104" cy="6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6600" b="1">
                    <a:solidFill>
                      <a:srgbClr val="0000FF"/>
                    </a:solidFill>
                  </a:rPr>
                  <a:t>1</a:t>
                </a:r>
                <a:r>
                  <a:rPr lang="en-US" sz="6600">
                    <a:solidFill>
                      <a:srgbClr val="0000FF"/>
                    </a:solidFill>
                  </a:rPr>
                  <a:t>m</a:t>
                </a:r>
                <a:r>
                  <a:rPr lang="en-US" sz="6600" baseline="30000">
                    <a:solidFill>
                      <a:srgbClr val="0000FF"/>
                    </a:solidFill>
                  </a:rPr>
                  <a:t>3</a:t>
                </a:r>
              </a:p>
            </p:txBody>
          </p:sp>
        </p:grpSp>
      </p:grp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0" y="1295400"/>
            <a:ext cx="91440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sz="2800" b="1" dirty="0">
                <a:solidFill>
                  <a:srgbClr val="0000FF"/>
                </a:solidFill>
              </a:rPr>
              <a:t>Lấy </a:t>
            </a:r>
            <a:r>
              <a:rPr lang="en-US" sz="2800" b="1" dirty="0">
                <a:solidFill>
                  <a:srgbClr val="0000FF"/>
                </a:solidFill>
              </a:rPr>
              <a:t>riêng </a:t>
            </a:r>
            <a:r>
              <a:rPr lang="vi-VN" sz="2800" b="1" dirty="0">
                <a:solidFill>
                  <a:srgbClr val="0000FF"/>
                </a:solidFill>
              </a:rPr>
              <a:t>2 khối sắt và chì bằng nhau: 1m</a:t>
            </a:r>
            <a:r>
              <a:rPr lang="vi-VN" sz="2800" b="1" baseline="30000" dirty="0">
                <a:solidFill>
                  <a:srgbClr val="0000FF"/>
                </a:solidFill>
              </a:rPr>
              <a:t>3</a:t>
            </a:r>
            <a:r>
              <a:rPr lang="vi-VN" sz="2800" b="1" dirty="0">
                <a:solidFill>
                  <a:srgbClr val="0000FF"/>
                </a:solidFill>
              </a:rPr>
              <a:t>                                           So sánh khối lượng 1m</a:t>
            </a:r>
            <a:r>
              <a:rPr lang="vi-VN" sz="2800" b="1" baseline="30000" dirty="0">
                <a:solidFill>
                  <a:srgbClr val="0000FF"/>
                </a:solidFill>
              </a:rPr>
              <a:t>3</a:t>
            </a:r>
            <a:r>
              <a:rPr lang="vi-VN" sz="2800" b="1" dirty="0">
                <a:solidFill>
                  <a:srgbClr val="0000FF"/>
                </a:solidFill>
              </a:rPr>
              <a:t> sắt và khối lượng 1m</a:t>
            </a:r>
            <a:r>
              <a:rPr lang="vi-VN" sz="2800" b="1" baseline="30000" dirty="0">
                <a:solidFill>
                  <a:srgbClr val="0000FF"/>
                </a:solidFill>
              </a:rPr>
              <a:t>3</a:t>
            </a:r>
            <a:r>
              <a:rPr lang="vi-VN" sz="2800" b="1" dirty="0">
                <a:solidFill>
                  <a:srgbClr val="0000FF"/>
                </a:solidFill>
              </a:rPr>
              <a:t> chì</a:t>
            </a:r>
            <a:endParaRPr lang="vi-VN" sz="2800" b="1" baseline="30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2860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000" b="1" dirty="0"/>
              <a:t>3. Tính khối lượng riêng của một vật theo khối lượng riêng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1201738"/>
            <a:ext cx="8305799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/>
              <a:t>  </a:t>
            </a:r>
            <a:r>
              <a:rPr lang="en-US" sz="3000" dirty="0" smtClean="0"/>
              <a:t>C2: </a:t>
            </a:r>
            <a:r>
              <a:rPr lang="en-US" sz="3000" dirty="0"/>
              <a:t>Hãy tính khối lượng của một khối </a:t>
            </a:r>
            <a:r>
              <a:rPr lang="en-US" sz="3000" dirty="0" smtClean="0"/>
              <a:t>đá. </a:t>
            </a:r>
            <a:r>
              <a:rPr lang="en-US" sz="3000" dirty="0"/>
              <a:t>Biết khối đá đó có thể tích là 0,5 m</a:t>
            </a:r>
            <a:r>
              <a:rPr lang="en-US" sz="3000" baseline="30000" dirty="0"/>
              <a:t>3         </a:t>
            </a:r>
          </a:p>
          <a:p>
            <a:pPr>
              <a:buClr>
                <a:srgbClr val="C00000"/>
              </a:buClr>
            </a:pP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5625" y="2309813"/>
            <a:ext cx="83613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000" dirty="0"/>
              <a:t>  Khối  lượng khối đá là :   2600 kg/m</a:t>
            </a:r>
            <a:r>
              <a:rPr lang="en-US" sz="3000" baseline="30000" dirty="0"/>
              <a:t>3 </a:t>
            </a:r>
            <a:r>
              <a:rPr lang="en-US" sz="3000" dirty="0"/>
              <a:t> . 0,5 m</a:t>
            </a:r>
            <a:r>
              <a:rPr lang="en-US" sz="3000" baseline="30000" dirty="0"/>
              <a:t>3 </a:t>
            </a:r>
            <a:r>
              <a:rPr lang="en-US" sz="3000" dirty="0"/>
              <a:t> = 1300 kg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3200400"/>
            <a:ext cx="78501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sz="3000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000" dirty="0" smtClean="0"/>
              <a:t>C3:  </a:t>
            </a:r>
            <a:r>
              <a:rPr lang="en-US" sz="3000" dirty="0"/>
              <a:t>Hãy tìm các chữ trong khung để điền vào các ô của công thức tính khối lượng theo khối lượng riêng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447800" y="4876800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m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62200" y="4953000"/>
            <a:ext cx="7667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=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33800" y="4953000"/>
            <a:ext cx="14239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V.D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47800" y="5334000"/>
            <a:ext cx="47101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- Khối lượng riêng : D </a:t>
            </a:r>
            <a:r>
              <a:rPr lang="en-US" sz="2400" dirty="0" smtClean="0">
                <a:solidFill>
                  <a:srgbClr val="00B0F0"/>
                </a:solidFill>
              </a:rPr>
              <a:t>(kg </a:t>
            </a:r>
            <a:r>
              <a:rPr lang="en-US" sz="2400" dirty="0">
                <a:solidFill>
                  <a:srgbClr val="00B0F0"/>
                </a:solidFill>
              </a:rPr>
              <a:t>/ </a:t>
            </a:r>
            <a:r>
              <a:rPr lang="en-US" sz="2400" dirty="0" smtClean="0">
                <a:solidFill>
                  <a:srgbClr val="00B0F0"/>
                </a:solidFill>
              </a:rPr>
              <a:t>m</a:t>
            </a:r>
            <a:r>
              <a:rPr lang="en-US" sz="2400" baseline="30000" dirty="0" smtClean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00B0F0"/>
                </a:solidFill>
              </a:rPr>
              <a:t>)</a:t>
            </a:r>
            <a:endParaRPr lang="en-US" sz="2400" dirty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rgbClr val="00B0F0"/>
                </a:solidFill>
              </a:rPr>
              <a:t>  khối lượng :  m </a:t>
            </a:r>
            <a:r>
              <a:rPr lang="en-US" sz="2400" dirty="0" smtClean="0">
                <a:solidFill>
                  <a:srgbClr val="00B0F0"/>
                </a:solidFill>
              </a:rPr>
              <a:t>(kg) </a:t>
            </a:r>
            <a:endParaRPr lang="en-US" sz="2400" dirty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rgbClr val="00B0F0"/>
                </a:solidFill>
              </a:rPr>
              <a:t>  thể tích         V (</a:t>
            </a:r>
            <a:r>
              <a:rPr lang="en-US" sz="2400" dirty="0" smtClean="0">
                <a:solidFill>
                  <a:srgbClr val="00B0F0"/>
                </a:solidFill>
              </a:rPr>
              <a:t>m</a:t>
            </a:r>
            <a:r>
              <a:rPr lang="en-US" sz="2400" baseline="30000" dirty="0" smtClean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00B0F0"/>
                </a:solidFill>
              </a:rPr>
              <a:t>)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1018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3400" dirty="0">
                <a:solidFill>
                  <a:schemeClr val="tx1"/>
                </a:solidFill>
              </a:rPr>
              <a:t>BÀI 11 KHỐI LƯỢNG </a:t>
            </a:r>
            <a:r>
              <a:rPr lang="en-US" sz="3400" dirty="0" smtClean="0">
                <a:solidFill>
                  <a:schemeClr val="tx1"/>
                </a:solidFill>
              </a:rPr>
              <a:t>RIÊNG TRỌNG LƯỢNG RIÊNG</a:t>
            </a:r>
            <a:r>
              <a:rPr lang="en-US" sz="3400" b="0" dirty="0" smtClean="0">
                <a:solidFill>
                  <a:schemeClr val="tx1"/>
                </a:solidFill>
              </a:rPr>
              <a:t> </a:t>
            </a:r>
            <a:endParaRPr lang="en-US" sz="3400" b="0" dirty="0">
              <a:solidFill>
                <a:schemeClr val="tx1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28424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1. Khối lượng riêng.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579370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2. Bảng khối lượng riêng của một số chất.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8600" y="1371600"/>
            <a:ext cx="684200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3. Tính khối lượng một vật theo khối lượng riêng.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5425" y="1660525"/>
            <a:ext cx="186050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4. Vận dụng.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63550" y="2057400"/>
            <a:ext cx="852805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Muốn </a:t>
            </a:r>
            <a:r>
              <a:rPr lang="en-US" sz="2600" dirty="0">
                <a:solidFill>
                  <a:schemeClr val="tx1"/>
                </a:solidFill>
              </a:rPr>
              <a:t>đo khối lượng riêng của các hòn bi thủy tinh ta cần dùng những dụng cụ gì? Hãy chọn câu trả lời đúng.</a:t>
            </a:r>
          </a:p>
          <a:p>
            <a:r>
              <a:rPr lang="en-US" sz="2600" dirty="0">
                <a:solidFill>
                  <a:schemeClr val="tx1"/>
                </a:solidFill>
              </a:rPr>
              <a:t>A. Chỉ cần dùng một cái cân</a:t>
            </a:r>
          </a:p>
          <a:p>
            <a:r>
              <a:rPr lang="en-US" sz="2600" dirty="0">
                <a:solidFill>
                  <a:schemeClr val="tx1"/>
                </a:solidFill>
              </a:rPr>
              <a:t>B. Chỉ cần dùng một cái lực kế</a:t>
            </a:r>
          </a:p>
          <a:p>
            <a:r>
              <a:rPr lang="en-US" sz="2600" dirty="0">
                <a:solidFill>
                  <a:schemeClr val="tx1"/>
                </a:solidFill>
              </a:rPr>
              <a:t>C. Chỉ cần dùng một cái bình chia độ</a:t>
            </a:r>
          </a:p>
          <a:p>
            <a:r>
              <a:rPr lang="en-US" sz="2600" dirty="0">
                <a:solidFill>
                  <a:schemeClr val="tx1"/>
                </a:solidFill>
              </a:rPr>
              <a:t>D. Cần dùng một cái cân và một cái bình chia độ. </a:t>
            </a:r>
            <a:endParaRPr lang="en-US" sz="2600" dirty="0">
              <a:solidFill>
                <a:srgbClr val="33CC33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029200" y="4343400"/>
            <a:ext cx="4013200" cy="2514600"/>
            <a:chOff x="-2784" y="1872"/>
            <a:chExt cx="2640" cy="1584"/>
          </a:xfrm>
        </p:grpSpPr>
        <p:pic>
          <p:nvPicPr>
            <p:cNvPr id="11279" name="Picture 15" descr="animated_crocodile_2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2784" y="2592"/>
              <a:ext cx="864" cy="864"/>
            </a:xfrm>
            <a:prstGeom prst="rect">
              <a:avLst/>
            </a:prstGeom>
            <a:noFill/>
          </p:spPr>
        </p:pic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-2160" y="1872"/>
              <a:ext cx="2016" cy="3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chemeClr val="tx1"/>
                  </a:solidFill>
                  <a:latin typeface="Arial" charset="0"/>
                  <a:cs typeface="Arial" charset="0"/>
                </a:rPr>
                <a:t>Ồ! Sai rồi.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52400" y="4495800"/>
            <a:ext cx="4724400" cy="1409700"/>
            <a:chOff x="768" y="3168"/>
            <a:chExt cx="2976" cy="888"/>
          </a:xfrm>
        </p:grpSpPr>
        <p:sp>
          <p:nvSpPr>
            <p:cNvPr id="11282" name="AutoShape 18"/>
            <p:cNvSpPr>
              <a:spLocks noChangeArrowheads="1"/>
            </p:cNvSpPr>
            <p:nvPr/>
          </p:nvSpPr>
          <p:spPr bwMode="auto">
            <a:xfrm>
              <a:off x="1824" y="3168"/>
              <a:ext cx="1920" cy="720"/>
            </a:xfrm>
            <a:prstGeom prst="star24">
              <a:avLst>
                <a:gd name="adj" fmla="val 375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ĐÚNG RỒI</a:t>
              </a:r>
            </a:p>
          </p:txBody>
        </p:sp>
        <p:pic>
          <p:nvPicPr>
            <p:cNvPr id="11283" name="Picture 19" descr="1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8" y="3216"/>
              <a:ext cx="864" cy="840"/>
            </a:xfrm>
            <a:prstGeom prst="rect">
              <a:avLst/>
            </a:prstGeom>
            <a:noFill/>
          </p:spPr>
        </p:pic>
      </p:grpSp>
      <p:pic>
        <p:nvPicPr>
          <p:cNvPr id="11284" name="Picture 20" descr="b_md_wh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352800"/>
            <a:ext cx="457200" cy="381000"/>
          </a:xfrm>
          <a:prstGeom prst="rect">
            <a:avLst/>
          </a:prstGeom>
          <a:noFill/>
        </p:spPr>
      </p:pic>
      <p:pic>
        <p:nvPicPr>
          <p:cNvPr id="11285" name="Picture 21" descr="c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657600"/>
            <a:ext cx="457200" cy="393700"/>
          </a:xfrm>
          <a:prstGeom prst="rect">
            <a:avLst/>
          </a:prstGeom>
          <a:noFill/>
        </p:spPr>
      </p:pic>
      <p:pic>
        <p:nvPicPr>
          <p:cNvPr id="11286" name="Picture 22" descr="d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038600"/>
            <a:ext cx="488950" cy="400050"/>
          </a:xfrm>
          <a:prstGeom prst="rect">
            <a:avLst/>
          </a:prstGeom>
          <a:noFill/>
        </p:spPr>
      </p:pic>
      <p:pic>
        <p:nvPicPr>
          <p:cNvPr id="11287" name="Picture 23" descr="a_md_wht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2895600"/>
            <a:ext cx="43815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1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6"/>
                  </p:tgtEl>
                </p:cond>
              </p:nextCondLst>
            </p:seq>
          </p:childTnLst>
        </p:cTn>
      </p:par>
    </p:tnLst>
    <p:bldLst>
      <p:bldP spid="11271" grpId="0" build="allAtOnce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479925" y="3249613"/>
            <a:ext cx="18415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u="sng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u="sng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</a:rPr>
              <a:t>C4: </a:t>
            </a:r>
            <a:r>
              <a:rPr lang="en-US" sz="3600" b="1" dirty="0">
                <a:latin typeface="Times New Roman" pitchFamily="18" charset="0"/>
              </a:rPr>
              <a:t>Một hộp sữa ông thọ có khối lượng 397g và có thể tích 320cm</a:t>
            </a:r>
            <a:r>
              <a:rPr lang="en-US" sz="3600" b="1" baseline="30000" dirty="0">
                <a:latin typeface="Times New Roman" pitchFamily="18" charset="0"/>
              </a:rPr>
              <a:t>3</a:t>
            </a:r>
            <a:r>
              <a:rPr lang="en-US" sz="3600" b="1" dirty="0">
                <a:latin typeface="Times New Roman" pitchFamily="18" charset="0"/>
              </a:rPr>
              <a:t>. Hãy tính khối lượng riêng của sữa trong hộp theo đơn vị kg/m</a:t>
            </a:r>
            <a:r>
              <a:rPr lang="en-US" sz="3600" b="1" baseline="30000" dirty="0">
                <a:latin typeface="Times New Roman" pitchFamily="18" charset="0"/>
              </a:rPr>
              <a:t>3</a:t>
            </a:r>
            <a:r>
              <a:rPr lang="en-US" sz="3600" b="1" dirty="0">
                <a:latin typeface="Times New Roman" pitchFamily="18" charset="0"/>
              </a:rPr>
              <a:t> ?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2286000"/>
            <a:ext cx="36576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</a:rPr>
              <a:t>        </a:t>
            </a:r>
            <a:r>
              <a:rPr lang="en-US" sz="3600" b="1" u="sng" dirty="0">
                <a:latin typeface="Times New Roman" pitchFamily="18" charset="0"/>
              </a:rPr>
              <a:t>Cho biết</a:t>
            </a:r>
            <a:r>
              <a:rPr lang="en-US" sz="3600" b="1" dirty="0">
                <a:latin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m  = 397g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    = 0,397 kg.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V  = 320 cm</a:t>
            </a:r>
            <a:r>
              <a:rPr lang="en-US" sz="3600" b="1" baseline="30000" dirty="0">
                <a:latin typeface="Times New Roman" pitchFamily="18" charset="0"/>
              </a:rPr>
              <a:t>3</a:t>
            </a:r>
            <a:r>
              <a:rPr lang="en-US" sz="3600" b="1" dirty="0">
                <a:latin typeface="Times New Roman" pitchFamily="18" charset="0"/>
              </a:rPr>
              <a:t> = 0,000320m</a:t>
            </a:r>
            <a:r>
              <a:rPr lang="en-US" sz="3600" b="1" baseline="30000" dirty="0">
                <a:latin typeface="Times New Roman" pitchFamily="18" charset="0"/>
              </a:rPr>
              <a:t>3</a:t>
            </a:r>
            <a:r>
              <a:rPr lang="en-US" sz="3600" b="1" dirty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D  =  ?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733800" y="2438400"/>
            <a:ext cx="541020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</a:rPr>
              <a:t>                   </a:t>
            </a:r>
            <a:r>
              <a:rPr lang="en-US" sz="3600" b="1" u="sng" dirty="0">
                <a:latin typeface="Times New Roman" pitchFamily="18" charset="0"/>
              </a:rPr>
              <a:t>Bài giải :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Khối lượng riêng của sữa trong hộp :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  D = m / V = 0,397 / 0,000320  = 1240 (kg/m</a:t>
            </a:r>
            <a:r>
              <a:rPr lang="en-US" sz="3600" b="1" baseline="30000" dirty="0">
                <a:latin typeface="Times New Roman" pitchFamily="18" charset="0"/>
              </a:rPr>
              <a:t>3</a:t>
            </a:r>
            <a:r>
              <a:rPr lang="en-US" sz="3600" b="1" dirty="0">
                <a:latin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 u="sng" dirty="0">
                <a:latin typeface="Times New Roman" pitchFamily="18" charset="0"/>
              </a:rPr>
              <a:t>ĐS : </a:t>
            </a:r>
            <a:r>
              <a:rPr lang="en-US" sz="3600" b="1" dirty="0">
                <a:latin typeface="Times New Roman" pitchFamily="18" charset="0"/>
              </a:rPr>
              <a:t> 1240 kg/m</a:t>
            </a:r>
            <a:r>
              <a:rPr lang="en-US" sz="3600" b="1" baseline="30000" dirty="0">
                <a:latin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657600" y="2514600"/>
            <a:ext cx="0" cy="434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 build="allAtOnce"/>
      <p:bldP spid="184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581400" y="3048000"/>
            <a:ext cx="510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B050"/>
                </a:solidFill>
              </a:rPr>
              <a:t>Khối lượng của chiếc </a:t>
            </a:r>
            <a:r>
              <a:rPr lang="en-US" sz="3000" b="1" dirty="0" smtClean="0">
                <a:solidFill>
                  <a:srgbClr val="00B050"/>
                </a:solidFill>
              </a:rPr>
              <a:t>cột </a:t>
            </a:r>
            <a:r>
              <a:rPr lang="en-US" sz="3000" b="1" dirty="0">
                <a:solidFill>
                  <a:srgbClr val="00B050"/>
                </a:solidFill>
              </a:rPr>
              <a:t>sắt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1" y="8001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000" b="1" dirty="0" smtClean="0"/>
              <a:t>C5:</a:t>
            </a:r>
            <a:r>
              <a:rPr lang="en-US" sz="2800" dirty="0" smtClean="0"/>
              <a:t>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Hãy tính khối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lượng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của một chiếc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cột 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sắt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ở Ấn Độ có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thể tích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0,9 m</a:t>
            </a:r>
            <a:r>
              <a:rPr lang="en-US" sz="3000" b="1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22675" y="2114550"/>
            <a:ext cx="1168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/>
              <a:t>Giải 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194718" y="3901282"/>
            <a:ext cx="24701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7175" y="2557463"/>
            <a:ext cx="2671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/>
              <a:t>Ta có V = </a:t>
            </a:r>
            <a:r>
              <a:rPr lang="en-US" sz="3000" b="1" dirty="0" smtClean="0"/>
              <a:t>0,9m</a:t>
            </a:r>
            <a:r>
              <a:rPr lang="en-US" sz="3000" b="1" baseline="30000" dirty="0" smtClean="0"/>
              <a:t>3                                           </a:t>
            </a:r>
            <a:endParaRPr lang="en-US" sz="3000" b="1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7175" y="4051300"/>
            <a:ext cx="23796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 dirty="0"/>
              <a:t>Tính  m ?  </a:t>
            </a:r>
            <a:r>
              <a:rPr lang="en-US" sz="3000" b="1" dirty="0" smtClean="0"/>
              <a:t> </a:t>
            </a:r>
            <a:endParaRPr lang="en-US" sz="30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81400" y="3581400"/>
            <a:ext cx="502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B050"/>
                </a:solidFill>
              </a:rPr>
              <a:t>m = VD = </a:t>
            </a:r>
            <a:r>
              <a:rPr lang="en-US" sz="3000" b="1" dirty="0" smtClean="0">
                <a:solidFill>
                  <a:srgbClr val="00B050"/>
                </a:solidFill>
              </a:rPr>
              <a:t>0,9 </a:t>
            </a:r>
            <a:r>
              <a:rPr lang="en-US" sz="3000" b="1" dirty="0">
                <a:solidFill>
                  <a:srgbClr val="00B050"/>
                </a:solidFill>
              </a:rPr>
              <a:t>. 7800  = </a:t>
            </a:r>
            <a:r>
              <a:rPr lang="en-US" sz="3000" b="1" dirty="0" smtClean="0">
                <a:solidFill>
                  <a:srgbClr val="00B050"/>
                </a:solidFill>
              </a:rPr>
              <a:t>7020 </a:t>
            </a:r>
            <a:r>
              <a:rPr lang="en-US" sz="3000" b="1" dirty="0">
                <a:solidFill>
                  <a:srgbClr val="00B050"/>
                </a:solidFill>
              </a:rPr>
              <a:t>kg</a:t>
            </a:r>
            <a:r>
              <a:rPr lang="en-US" sz="3000" b="1" dirty="0"/>
              <a:t>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88" y="3481388"/>
            <a:ext cx="35798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000" b="1" dirty="0"/>
              <a:t>Biết  D = 7800 kg/ m</a:t>
            </a:r>
            <a:r>
              <a:rPr lang="en-US" sz="3000" b="1" baseline="30000" dirty="0"/>
              <a:t>3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  <p:bldP spid="9" grpId="0"/>
      <p:bldP spid="11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623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Sắt và chì, kim loại nào nặng hơn?</vt:lpstr>
      <vt:lpstr>Slide 6</vt:lpstr>
      <vt:lpstr>Slide 7</vt:lpstr>
      <vt:lpstr>Slide 8</vt:lpstr>
      <vt:lpstr>Slide 9</vt:lpstr>
      <vt:lpstr>Slide 10</vt:lpstr>
    </vt:vector>
  </TitlesOfParts>
  <Company>Windows 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7</dc:creator>
  <cp:lastModifiedBy>Quang</cp:lastModifiedBy>
  <cp:revision>15</cp:revision>
  <dcterms:created xsi:type="dcterms:W3CDTF">2014-11-06T01:17:29Z</dcterms:created>
  <dcterms:modified xsi:type="dcterms:W3CDTF">2015-01-27T09:03:19Z</dcterms:modified>
</cp:coreProperties>
</file>